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95" r:id="rId2"/>
    <p:sldId id="534" r:id="rId3"/>
    <p:sldId id="459" r:id="rId4"/>
    <p:sldId id="452" r:id="rId5"/>
    <p:sldId id="462" r:id="rId6"/>
    <p:sldId id="535" r:id="rId7"/>
    <p:sldId id="454" r:id="rId8"/>
    <p:sldId id="536" r:id="rId9"/>
    <p:sldId id="499" r:id="rId10"/>
    <p:sldId id="498" r:id="rId11"/>
    <p:sldId id="455" r:id="rId12"/>
    <p:sldId id="500" r:id="rId13"/>
    <p:sldId id="502" r:id="rId14"/>
    <p:sldId id="503" r:id="rId15"/>
    <p:sldId id="504" r:id="rId16"/>
    <p:sldId id="501" r:id="rId17"/>
    <p:sldId id="456" r:id="rId18"/>
    <p:sldId id="505" r:id="rId19"/>
    <p:sldId id="506" r:id="rId20"/>
    <p:sldId id="4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l Holcomb" initials="MH" lastIdx="1" clrIdx="0">
    <p:extLst>
      <p:ext uri="{19B8F6BF-5375-455C-9EA6-DF929625EA0E}">
        <p15:presenceInfo xmlns:p15="http://schemas.microsoft.com/office/powerpoint/2012/main" userId="d6f8cce1fe8be8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CECC"/>
    <a:srgbClr val="E5E4EC"/>
    <a:srgbClr val="00A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734" autoAdjust="0"/>
  </p:normalViewPr>
  <p:slideViewPr>
    <p:cSldViewPr>
      <p:cViewPr varScale="1">
        <p:scale>
          <a:sx n="54" d="100"/>
          <a:sy n="54" d="100"/>
        </p:scale>
        <p:origin x="19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47B4A-DAC5-4957-8BBE-226C29F56C7F}" type="datetimeFigureOut">
              <a:rPr lang="en-US" smtClean="0"/>
              <a:pPr/>
              <a:t>11/15/2022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35C37-1988-46CF-80BE-8A049F49B909}" type="slidenum">
              <a:rPr lang="en-US" smtClean="0"/>
              <a:pPr/>
              <a:t>‹#›</a:t>
            </a:fld>
            <a:endParaRPr lang="en-US"/>
          </a:p>
        </p:txBody>
      </p:sp>
    </p:spTree>
    <p:extLst>
      <p:ext uri="{BB962C8B-B14F-4D97-AF65-F5344CB8AC3E}">
        <p14:creationId xmlns:p14="http://schemas.microsoft.com/office/powerpoint/2010/main" val="387263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a:t>
            </a:fld>
            <a:endParaRPr lang="en-US"/>
          </a:p>
        </p:txBody>
      </p:sp>
    </p:spTree>
    <p:extLst>
      <p:ext uri="{BB962C8B-B14F-4D97-AF65-F5344CB8AC3E}">
        <p14:creationId xmlns:p14="http://schemas.microsoft.com/office/powerpoint/2010/main" val="319290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 microscopy doesn’t work well for charged surfaces</a:t>
            </a:r>
          </a:p>
        </p:txBody>
      </p:sp>
      <p:sp>
        <p:nvSpPr>
          <p:cNvPr id="4" name="Slide Number Placeholder 3"/>
          <p:cNvSpPr>
            <a:spLocks noGrp="1"/>
          </p:cNvSpPr>
          <p:nvPr>
            <p:ph type="sldNum" sz="quarter" idx="5"/>
          </p:nvPr>
        </p:nvSpPr>
        <p:spPr/>
        <p:txBody>
          <a:bodyPr/>
          <a:lstStyle/>
          <a:p>
            <a:fld id="{D2A35C37-1988-46CF-80BE-8A049F49B909}" type="slidenum">
              <a:rPr lang="en-US" smtClean="0"/>
              <a:pPr/>
              <a:t>2</a:t>
            </a:fld>
            <a:endParaRPr lang="en-US"/>
          </a:p>
        </p:txBody>
      </p:sp>
    </p:spTree>
    <p:extLst>
      <p:ext uri="{BB962C8B-B14F-4D97-AF65-F5344CB8AC3E}">
        <p14:creationId xmlns:p14="http://schemas.microsoft.com/office/powerpoint/2010/main" val="27211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Sputtered atoms ejected from the target have a wide energy distribution, typically up to tens of eV (100,000 K). The entire range from high-energy ballistic impact to low-energy thermalized motion is accessible by changing the background gas pressure.</a:t>
            </a:r>
            <a:endParaRPr lang="en-US" baseline="0" dirty="0"/>
          </a:p>
          <a:p>
            <a:r>
              <a:rPr lang="en-US" dirty="0"/>
              <a:t>For efficient momentum transfer, the atomic weight of the sputtering gas should be close to the atomic weight of the target, so for sputtering light elements neon is preferable, while for heavy elements krypton or xenon are used. Reactive gases can also be used to sputter compounds.</a:t>
            </a:r>
          </a:p>
        </p:txBody>
      </p:sp>
      <p:sp>
        <p:nvSpPr>
          <p:cNvPr id="4" name="Slide Number Placeholder 3"/>
          <p:cNvSpPr>
            <a:spLocks noGrp="1"/>
          </p:cNvSpPr>
          <p:nvPr>
            <p:ph type="sldNum" sz="quarter" idx="10"/>
          </p:nvPr>
        </p:nvSpPr>
        <p:spPr/>
        <p:txBody>
          <a:bodyPr/>
          <a:lstStyle/>
          <a:p>
            <a:fld id="{D2A35C37-1988-46CF-80BE-8A049F49B909}" type="slidenum">
              <a:rPr lang="en-US" smtClean="0"/>
              <a:pPr/>
              <a:t>3</a:t>
            </a:fld>
            <a:endParaRPr lang="en-US"/>
          </a:p>
        </p:txBody>
      </p:sp>
    </p:spTree>
    <p:extLst>
      <p:ext uri="{BB962C8B-B14F-4D97-AF65-F5344CB8AC3E}">
        <p14:creationId xmlns:p14="http://schemas.microsoft.com/office/powerpoint/2010/main" val="373393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personally seen laser assisted</a:t>
            </a:r>
          </a:p>
        </p:txBody>
      </p:sp>
      <p:sp>
        <p:nvSpPr>
          <p:cNvPr id="4" name="Slide Number Placeholder 3"/>
          <p:cNvSpPr>
            <a:spLocks noGrp="1"/>
          </p:cNvSpPr>
          <p:nvPr>
            <p:ph type="sldNum" sz="quarter" idx="10"/>
          </p:nvPr>
        </p:nvSpPr>
        <p:spPr/>
        <p:txBody>
          <a:bodyPr/>
          <a:lstStyle/>
          <a:p>
            <a:fld id="{D2A35C37-1988-46CF-80BE-8A049F49B909}" type="slidenum">
              <a:rPr lang="en-US" smtClean="0"/>
              <a:pPr/>
              <a:t>4</a:t>
            </a:fld>
            <a:endParaRPr lang="en-US"/>
          </a:p>
        </p:txBody>
      </p:sp>
    </p:spTree>
    <p:extLst>
      <p:ext uri="{BB962C8B-B14F-4D97-AF65-F5344CB8AC3E}">
        <p14:creationId xmlns:p14="http://schemas.microsoft.com/office/powerpoint/2010/main" val="121064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My graduate group used three different techniques: PLD, UHV-PLD and CVD. PLD and CVD provided similar quality, but not has good as UHV PLD. But not trivial to transfer the recipe from chamber to chamber.</a:t>
            </a:r>
          </a:p>
          <a:p>
            <a:r>
              <a:rPr lang="en-US" dirty="0"/>
              <a:t>In CVD, heat is used to decompose the gas</a:t>
            </a:r>
            <a:r>
              <a:rPr lang="en-US" baseline="0" dirty="0"/>
              <a:t> rather than a plasma source (compare with sputtering or glow-discharge)</a:t>
            </a:r>
          </a:p>
          <a:p>
            <a:r>
              <a:rPr lang="en-US" baseline="0" dirty="0"/>
              <a:t>CVD is relatively easy to industrialize</a:t>
            </a:r>
          </a:p>
          <a:p>
            <a:r>
              <a:rPr lang="en-US" b="1" dirty="0"/>
              <a:t>Chemical vapor deposition</a:t>
            </a:r>
            <a:r>
              <a:rPr lang="en-US" dirty="0"/>
              <a:t> (</a:t>
            </a:r>
            <a:r>
              <a:rPr lang="en-US" b="1" dirty="0"/>
              <a:t>CVD</a:t>
            </a:r>
            <a:r>
              <a:rPr lang="en-US" dirty="0"/>
              <a:t>) is a chemical process used to produce high quality, high-performance, solid materials. The process is often used in the semiconductor industry to produce thin films. In typical CVD, the wafer (substrate) is exposed to one or more volatile precursors, which react and/or decompose on the substrate surface to produce the desired deposit. Frequently, volatile by-products are also produced, which are removed by gas flow through the reaction chamber. A</a:t>
            </a:r>
            <a:r>
              <a:rPr lang="en-US" baseline="0" dirty="0"/>
              <a:t> disadvantage is that you have to figure out the precursors, which isn’t always obvious by chemistry. I may also not be as easy to grow smoothly, depending on the material.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Atomic layer deposition</a:t>
            </a:r>
            <a:r>
              <a:rPr lang="en-US" dirty="0"/>
              <a:t> (ALD) is a thin film </a:t>
            </a:r>
            <a:r>
              <a:rPr lang="en-US" b="1" dirty="0"/>
              <a:t>deposition</a:t>
            </a:r>
            <a:r>
              <a:rPr lang="en-US" dirty="0"/>
              <a:t> technique that has gained</a:t>
            </a:r>
            <a:r>
              <a:rPr lang="en-US" baseline="0" dirty="0"/>
              <a:t> in popularity recently. I don’t know much about it so I can’t tell you if that popularity is warranted. ALD is </a:t>
            </a:r>
            <a:r>
              <a:rPr lang="en-US" dirty="0"/>
              <a:t>based on the sequential use of a gas phase chemical process. ALD is considered a subclass of chemical </a:t>
            </a:r>
            <a:r>
              <a:rPr lang="en-US" dirty="0" err="1"/>
              <a:t>vapour</a:t>
            </a:r>
            <a:r>
              <a:rPr lang="en-US" dirty="0"/>
              <a:t> </a:t>
            </a:r>
            <a:r>
              <a:rPr lang="en-US" b="1" dirty="0"/>
              <a:t>deposition</a:t>
            </a:r>
            <a:r>
              <a:rPr lang="en-US" dirty="0"/>
              <a:t>. The majority of ALD reactions use two chemicals, typically called precursors. These precursors react with the surface of a material one at a time in a sequential, self-limiting, manner. Through the repeated exposure to separate precursors, a thin film is slowly deposited. ALD is a key process in the fabrication of semiconductor devices, and part of the set of tools available for the synthesis of some</a:t>
            </a:r>
            <a:r>
              <a:rPr lang="en-US" baseline="0" dirty="0"/>
              <a:t> </a:t>
            </a:r>
            <a:r>
              <a:rPr lang="en-US" dirty="0" err="1"/>
              <a:t>nanomaterials</a:t>
            </a:r>
            <a:r>
              <a:rPr lang="en-US" dirty="0"/>
              <a:t>.</a:t>
            </a: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5</a:t>
            </a:fld>
            <a:endParaRPr lang="en-US"/>
          </a:p>
        </p:txBody>
      </p:sp>
    </p:spTree>
    <p:extLst>
      <p:ext uri="{BB962C8B-B14F-4D97-AF65-F5344CB8AC3E}">
        <p14:creationId xmlns:p14="http://schemas.microsoft.com/office/powerpoint/2010/main" val="138822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graph to transition to high quality growth</a:t>
            </a:r>
          </a:p>
        </p:txBody>
      </p:sp>
      <p:sp>
        <p:nvSpPr>
          <p:cNvPr id="4" name="Slide Number Placeholder 3"/>
          <p:cNvSpPr>
            <a:spLocks noGrp="1"/>
          </p:cNvSpPr>
          <p:nvPr>
            <p:ph type="sldNum" sz="quarter" idx="10"/>
          </p:nvPr>
        </p:nvSpPr>
        <p:spPr/>
        <p:txBody>
          <a:bodyPr/>
          <a:lstStyle/>
          <a:p>
            <a:fld id="{D2A35C37-1988-46CF-80BE-8A049F49B909}" type="slidenum">
              <a:rPr lang="en-US" smtClean="0"/>
              <a:pPr/>
              <a:t>6</a:t>
            </a:fld>
            <a:endParaRPr lang="en-US"/>
          </a:p>
        </p:txBody>
      </p:sp>
    </p:spTree>
    <p:extLst>
      <p:ext uri="{BB962C8B-B14F-4D97-AF65-F5344CB8AC3E}">
        <p14:creationId xmlns:p14="http://schemas.microsoft.com/office/powerpoint/2010/main" val="347605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ABO3 and ABO2 to mention why stoichiometry is not always easy to obtain. Can check by XRD, as we’ll </a:t>
            </a:r>
            <a:r>
              <a:rPr lang="en-US" baseline="0"/>
              <a:t>learn soon. </a:t>
            </a:r>
            <a:endParaRPr lang="en-US"/>
          </a:p>
        </p:txBody>
      </p:sp>
      <p:sp>
        <p:nvSpPr>
          <p:cNvPr id="4" name="Slide Number Placeholder 3"/>
          <p:cNvSpPr>
            <a:spLocks noGrp="1"/>
          </p:cNvSpPr>
          <p:nvPr>
            <p:ph type="sldNum" sz="quarter" idx="10"/>
          </p:nvPr>
        </p:nvSpPr>
        <p:spPr/>
        <p:txBody>
          <a:bodyPr/>
          <a:lstStyle/>
          <a:p>
            <a:fld id="{D2A35C37-1988-46CF-80BE-8A049F49B909}" type="slidenum">
              <a:rPr lang="en-US" smtClean="0"/>
              <a:pPr/>
              <a:t>7</a:t>
            </a:fld>
            <a:endParaRPr lang="en-US"/>
          </a:p>
        </p:txBody>
      </p:sp>
    </p:spTree>
    <p:extLst>
      <p:ext uri="{BB962C8B-B14F-4D97-AF65-F5344CB8AC3E}">
        <p14:creationId xmlns:p14="http://schemas.microsoft.com/office/powerpoint/2010/main" val="137941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48AD51-7729-4E40-9898-D604118FD266}" type="slidenum">
              <a:rPr lang="en-US" smtClean="0"/>
              <a:pPr>
                <a:defRPr/>
              </a:pPr>
              <a:t>20</a:t>
            </a:fld>
            <a:endParaRPr lang="en-US"/>
          </a:p>
        </p:txBody>
      </p:sp>
    </p:spTree>
    <p:extLst>
      <p:ext uri="{BB962C8B-B14F-4D97-AF65-F5344CB8AC3E}">
        <p14:creationId xmlns:p14="http://schemas.microsoft.com/office/powerpoint/2010/main" val="311200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CF217-282D-421F-9386-2006897CFAB1}" type="datetimeFigureOut">
              <a:rPr lang="en-US" smtClean="0"/>
              <a:pPr/>
              <a:t>11/15/2022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63874-1D20-4CC7-A91B-AA700FFF7E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HUsOMnV65j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0" y="2438400"/>
            <a:ext cx="9134856" cy="1143000"/>
          </a:xfrm>
        </p:spPr>
        <p:txBody>
          <a:bodyPr>
            <a:normAutofit fontScale="90000"/>
          </a:bodyPr>
          <a:lstStyle/>
          <a:p>
            <a:r>
              <a:rPr lang="en-US" dirty="0"/>
              <a:t>Many Ways to Make a Sample</a:t>
            </a:r>
            <a:br>
              <a:rPr lang="en-US" dirty="0">
                <a:solidFill>
                  <a:srgbClr val="FF0000"/>
                </a:solidFill>
              </a:rPr>
            </a:br>
            <a:r>
              <a:rPr lang="en-US" dirty="0">
                <a:solidFill>
                  <a:srgbClr val="FF0000"/>
                </a:solidFill>
              </a:rPr>
              <a:t>Do you know some?</a:t>
            </a:r>
            <a:br>
              <a:rPr lang="en-US" dirty="0">
                <a:solidFill>
                  <a:srgbClr val="FF0000"/>
                </a:solidFill>
              </a:rPr>
            </a:b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285776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44000" cy="6858000"/>
          </a:xfrm>
          <a:prstGeom prst="rect">
            <a:avLst/>
          </a:prstGeom>
        </p:spPr>
      </p:pic>
      <p:sp>
        <p:nvSpPr>
          <p:cNvPr id="7" name="Rectangle 6"/>
          <p:cNvSpPr/>
          <p:nvPr/>
        </p:nvSpPr>
        <p:spPr>
          <a:xfrm>
            <a:off x="0" y="3886200"/>
            <a:ext cx="914400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442" y="1363734"/>
            <a:ext cx="4411980" cy="3499973"/>
          </a:xfrm>
          <a:prstGeom prst="rect">
            <a:avLst/>
          </a:prstGeom>
        </p:spPr>
      </p:pic>
    </p:spTree>
    <p:extLst>
      <p:ext uri="{BB962C8B-B14F-4D97-AF65-F5344CB8AC3E}">
        <p14:creationId xmlns:p14="http://schemas.microsoft.com/office/powerpoint/2010/main" val="155080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44000" cy="6858000"/>
          </a:xfrm>
          <a:prstGeom prst="rect">
            <a:avLst/>
          </a:prstGeom>
        </p:spPr>
      </p:pic>
      <p:sp>
        <p:nvSpPr>
          <p:cNvPr id="7" name="Rectangle 6"/>
          <p:cNvSpPr/>
          <p:nvPr/>
        </p:nvSpPr>
        <p:spPr>
          <a:xfrm>
            <a:off x="0" y="3886200"/>
            <a:ext cx="914400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442" y="1363734"/>
            <a:ext cx="4411980" cy="3499973"/>
          </a:xfrm>
          <a:prstGeom prst="rect">
            <a:avLst/>
          </a:prstGeom>
        </p:spPr>
      </p:pic>
      <p:sp>
        <p:nvSpPr>
          <p:cNvPr id="5" name="TextBox 4"/>
          <p:cNvSpPr txBox="1"/>
          <p:nvPr/>
        </p:nvSpPr>
        <p:spPr>
          <a:xfrm>
            <a:off x="4800600" y="5486400"/>
            <a:ext cx="4169664"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Great for semiconductors and topological insulators</a:t>
            </a:r>
          </a:p>
        </p:txBody>
      </p:sp>
    </p:spTree>
    <p:extLst>
      <p:ext uri="{BB962C8B-B14F-4D97-AF65-F5344CB8AC3E}">
        <p14:creationId xmlns:p14="http://schemas.microsoft.com/office/powerpoint/2010/main" val="14656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442" y="1363734"/>
            <a:ext cx="4411980" cy="3499973"/>
          </a:xfrm>
          <a:prstGeom prst="rect">
            <a:avLst/>
          </a:prstGeom>
        </p:spPr>
      </p:pic>
      <p:sp>
        <p:nvSpPr>
          <p:cNvPr id="5" name="TextBox 4"/>
          <p:cNvSpPr txBox="1"/>
          <p:nvPr/>
        </p:nvSpPr>
        <p:spPr>
          <a:xfrm>
            <a:off x="4800600" y="5486400"/>
            <a:ext cx="4169664"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Great for semiconductors and topological insulators</a:t>
            </a:r>
          </a:p>
        </p:txBody>
      </p:sp>
    </p:spTree>
    <p:extLst>
      <p:ext uri="{BB962C8B-B14F-4D97-AF65-F5344CB8AC3E}">
        <p14:creationId xmlns:p14="http://schemas.microsoft.com/office/powerpoint/2010/main" val="137487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
        <p:nvSpPr>
          <p:cNvPr id="8" name="Rectangle 7">
            <a:extLst>
              <a:ext uri="{FF2B5EF4-FFF2-40B4-BE49-F238E27FC236}">
                <a16:creationId xmlns:a16="http://schemas.microsoft.com/office/drawing/2014/main" id="{F200ADD5-410D-4186-A78B-B1D4D18050DC}"/>
              </a:ext>
            </a:extLst>
          </p:cNvPr>
          <p:cNvSpPr/>
          <p:nvPr/>
        </p:nvSpPr>
        <p:spPr>
          <a:xfrm>
            <a:off x="-77631" y="914400"/>
            <a:ext cx="5081779"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F36425-01DA-4B50-9984-258981A76C12}"/>
              </a:ext>
            </a:extLst>
          </p:cNvPr>
          <p:cNvSpPr/>
          <p:nvPr/>
        </p:nvSpPr>
        <p:spPr>
          <a:xfrm>
            <a:off x="-77631" y="2743200"/>
            <a:ext cx="5081779"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939B54-F6BD-4D64-BDE7-530302D7840D}"/>
              </a:ext>
            </a:extLst>
          </p:cNvPr>
          <p:cNvSpPr/>
          <p:nvPr/>
        </p:nvSpPr>
        <p:spPr>
          <a:xfrm>
            <a:off x="-9143" y="4572000"/>
            <a:ext cx="5013292"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B1CBA2-37CC-43F9-BF25-B7323BC88003}"/>
              </a:ext>
            </a:extLst>
          </p:cNvPr>
          <p:cNvSpPr/>
          <p:nvPr/>
        </p:nvSpPr>
        <p:spPr>
          <a:xfrm>
            <a:off x="-6263" y="5558516"/>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2A8553-53E8-4765-B92B-3AB2A04E8C20}"/>
              </a:ext>
            </a:extLst>
          </p:cNvPr>
          <p:cNvSpPr/>
          <p:nvPr/>
        </p:nvSpPr>
        <p:spPr>
          <a:xfrm>
            <a:off x="-10584" y="6062689"/>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37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
        <p:nvSpPr>
          <p:cNvPr id="9" name="Rectangle 8">
            <a:extLst>
              <a:ext uri="{FF2B5EF4-FFF2-40B4-BE49-F238E27FC236}">
                <a16:creationId xmlns:a16="http://schemas.microsoft.com/office/drawing/2014/main" id="{70F36425-01DA-4B50-9984-258981A76C12}"/>
              </a:ext>
            </a:extLst>
          </p:cNvPr>
          <p:cNvSpPr/>
          <p:nvPr/>
        </p:nvSpPr>
        <p:spPr>
          <a:xfrm>
            <a:off x="-77631" y="2743200"/>
            <a:ext cx="5081779"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939B54-F6BD-4D64-BDE7-530302D7840D}"/>
              </a:ext>
            </a:extLst>
          </p:cNvPr>
          <p:cNvSpPr/>
          <p:nvPr/>
        </p:nvSpPr>
        <p:spPr>
          <a:xfrm>
            <a:off x="-9143" y="4572000"/>
            <a:ext cx="5013292"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B1CBA2-37CC-43F9-BF25-B7323BC88003}"/>
              </a:ext>
            </a:extLst>
          </p:cNvPr>
          <p:cNvSpPr/>
          <p:nvPr/>
        </p:nvSpPr>
        <p:spPr>
          <a:xfrm>
            <a:off x="-6263" y="5558516"/>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2A8553-53E8-4765-B92B-3AB2A04E8C20}"/>
              </a:ext>
            </a:extLst>
          </p:cNvPr>
          <p:cNvSpPr/>
          <p:nvPr/>
        </p:nvSpPr>
        <p:spPr>
          <a:xfrm>
            <a:off x="-10584" y="6062689"/>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14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
        <p:nvSpPr>
          <p:cNvPr id="10" name="Rectangle 9">
            <a:extLst>
              <a:ext uri="{FF2B5EF4-FFF2-40B4-BE49-F238E27FC236}">
                <a16:creationId xmlns:a16="http://schemas.microsoft.com/office/drawing/2014/main" id="{8D939B54-F6BD-4D64-BDE7-530302D7840D}"/>
              </a:ext>
            </a:extLst>
          </p:cNvPr>
          <p:cNvSpPr/>
          <p:nvPr/>
        </p:nvSpPr>
        <p:spPr>
          <a:xfrm>
            <a:off x="-9143" y="4572000"/>
            <a:ext cx="5013292"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B1CBA2-37CC-43F9-BF25-B7323BC88003}"/>
              </a:ext>
            </a:extLst>
          </p:cNvPr>
          <p:cNvSpPr/>
          <p:nvPr/>
        </p:nvSpPr>
        <p:spPr>
          <a:xfrm>
            <a:off x="-6263" y="5558516"/>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2A8553-53E8-4765-B92B-3AB2A04E8C20}"/>
              </a:ext>
            </a:extLst>
          </p:cNvPr>
          <p:cNvSpPr/>
          <p:nvPr/>
        </p:nvSpPr>
        <p:spPr>
          <a:xfrm>
            <a:off x="-10584" y="6062689"/>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578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
        <p:nvSpPr>
          <p:cNvPr id="11" name="Rectangle 10">
            <a:extLst>
              <a:ext uri="{FF2B5EF4-FFF2-40B4-BE49-F238E27FC236}">
                <a16:creationId xmlns:a16="http://schemas.microsoft.com/office/drawing/2014/main" id="{F0B1CBA2-37CC-43F9-BF25-B7323BC88003}"/>
              </a:ext>
            </a:extLst>
          </p:cNvPr>
          <p:cNvSpPr/>
          <p:nvPr/>
        </p:nvSpPr>
        <p:spPr>
          <a:xfrm>
            <a:off x="-6263" y="5558516"/>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2A8553-53E8-4765-B92B-3AB2A04E8C20}"/>
              </a:ext>
            </a:extLst>
          </p:cNvPr>
          <p:cNvSpPr/>
          <p:nvPr/>
        </p:nvSpPr>
        <p:spPr>
          <a:xfrm>
            <a:off x="-10584" y="6062689"/>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80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
        <p:nvSpPr>
          <p:cNvPr id="12" name="Rectangle 11">
            <a:extLst>
              <a:ext uri="{FF2B5EF4-FFF2-40B4-BE49-F238E27FC236}">
                <a16:creationId xmlns:a16="http://schemas.microsoft.com/office/drawing/2014/main" id="{A12A8553-53E8-4765-B92B-3AB2A04E8C20}"/>
              </a:ext>
            </a:extLst>
          </p:cNvPr>
          <p:cNvSpPr/>
          <p:nvPr/>
        </p:nvSpPr>
        <p:spPr>
          <a:xfrm>
            <a:off x="-10584" y="6062689"/>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89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Tree>
    <p:extLst>
      <p:ext uri="{BB962C8B-B14F-4D97-AF65-F5344CB8AC3E}">
        <p14:creationId xmlns:p14="http://schemas.microsoft.com/office/powerpoint/2010/main" val="118742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
        <p:nvSpPr>
          <p:cNvPr id="5" name="TextBox 4"/>
          <p:cNvSpPr txBox="1"/>
          <p:nvPr/>
        </p:nvSpPr>
        <p:spPr>
          <a:xfrm>
            <a:off x="5004148" y="4953000"/>
            <a:ext cx="3966116"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Rotating the target and/or substrate improves uniformity</a:t>
            </a:r>
          </a:p>
        </p:txBody>
      </p:sp>
    </p:spTree>
    <p:extLst>
      <p:ext uri="{BB962C8B-B14F-4D97-AF65-F5344CB8AC3E}">
        <p14:creationId xmlns:p14="http://schemas.microsoft.com/office/powerpoint/2010/main" val="402630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CD91A7E-BBDC-5D53-5BDA-E057EFEE7F62}"/>
              </a:ext>
            </a:extLst>
          </p:cNvPr>
          <p:cNvPicPr>
            <a:picLocks noChangeAspect="1"/>
          </p:cNvPicPr>
          <p:nvPr/>
        </p:nvPicPr>
        <p:blipFill>
          <a:blip r:embed="rId3"/>
          <a:stretch>
            <a:fillRect/>
          </a:stretch>
        </p:blipFill>
        <p:spPr>
          <a:xfrm>
            <a:off x="5865599" y="3446688"/>
            <a:ext cx="3202201" cy="3639912"/>
          </a:xfrm>
          <a:prstGeom prst="rect">
            <a:avLst/>
          </a:prstGeom>
        </p:spPr>
      </p:pic>
      <p:sp>
        <p:nvSpPr>
          <p:cNvPr id="2" name="Title 1">
            <a:extLst>
              <a:ext uri="{FF2B5EF4-FFF2-40B4-BE49-F238E27FC236}">
                <a16:creationId xmlns:a16="http://schemas.microsoft.com/office/drawing/2014/main" id="{03769F22-1EB3-B79A-03B3-E9F53F4AED69}"/>
              </a:ext>
            </a:extLst>
          </p:cNvPr>
          <p:cNvSpPr>
            <a:spLocks noGrp="1"/>
          </p:cNvSpPr>
          <p:nvPr>
            <p:ph type="title"/>
          </p:nvPr>
        </p:nvSpPr>
        <p:spPr>
          <a:xfrm>
            <a:off x="457200" y="274638"/>
            <a:ext cx="6442841" cy="1143000"/>
          </a:xfrm>
        </p:spPr>
        <p:txBody>
          <a:bodyPr/>
          <a:lstStyle/>
          <a:p>
            <a:r>
              <a:rPr lang="en-US" dirty="0"/>
              <a:t>Sputtering</a:t>
            </a:r>
          </a:p>
        </p:txBody>
      </p:sp>
      <p:sp>
        <p:nvSpPr>
          <p:cNvPr id="3" name="Content Placeholder 2">
            <a:extLst>
              <a:ext uri="{FF2B5EF4-FFF2-40B4-BE49-F238E27FC236}">
                <a16:creationId xmlns:a16="http://schemas.microsoft.com/office/drawing/2014/main" id="{F44F66C6-B0F4-2EEE-E028-996F6C438933}"/>
              </a:ext>
            </a:extLst>
          </p:cNvPr>
          <p:cNvSpPr>
            <a:spLocks noGrp="1"/>
          </p:cNvSpPr>
          <p:nvPr>
            <p:ph idx="1"/>
          </p:nvPr>
        </p:nvSpPr>
        <p:spPr>
          <a:xfrm>
            <a:off x="457200" y="1740239"/>
            <a:ext cx="8229600" cy="5117761"/>
          </a:xfrm>
        </p:spPr>
        <p:txBody>
          <a:bodyPr>
            <a:normAutofit lnSpcReduction="10000"/>
          </a:bodyPr>
          <a:lstStyle/>
          <a:p>
            <a:r>
              <a:rPr lang="en-US" b="1" dirty="0"/>
              <a:t>Sputtering is a term used to describe the mechanism in which atoms are ejected from the surface of a material when that surface is struck by sufficiency energetic particles</a:t>
            </a:r>
          </a:p>
          <a:p>
            <a:r>
              <a:rPr lang="en-US" b="1" dirty="0"/>
              <a:t>Discovered in 1852</a:t>
            </a:r>
          </a:p>
          <a:p>
            <a:r>
              <a:rPr lang="en-US" b="1" dirty="0"/>
              <a:t>Most utilized for metals</a:t>
            </a:r>
          </a:p>
          <a:p>
            <a:r>
              <a:rPr lang="en-US" b="1" dirty="0"/>
              <a:t>Very easy and quick</a:t>
            </a:r>
          </a:p>
          <a:p>
            <a:r>
              <a:rPr lang="en-US" b="1" dirty="0"/>
              <a:t>Great for uneven surfaces</a:t>
            </a:r>
          </a:p>
          <a:p>
            <a:r>
              <a:rPr lang="en-US" b="1" dirty="0"/>
              <a:t>Often for electron microscopy</a:t>
            </a:r>
          </a:p>
          <a:p>
            <a:r>
              <a:rPr lang="en-US" b="1" dirty="0"/>
              <a:t>Lower crystalline quality</a:t>
            </a:r>
            <a:endParaRPr lang="en-US" dirty="0"/>
          </a:p>
        </p:txBody>
      </p:sp>
      <p:pic>
        <p:nvPicPr>
          <p:cNvPr id="7" name="Picture 6" descr="A close-up of a lizard&#10;&#10;Description automatically generated with medium confidence">
            <a:extLst>
              <a:ext uri="{FF2B5EF4-FFF2-40B4-BE49-F238E27FC236}">
                <a16:creationId xmlns:a16="http://schemas.microsoft.com/office/drawing/2014/main" id="{CE356C03-E752-B395-F75F-FF280A2E5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59" y="81983"/>
            <a:ext cx="2133600" cy="1638993"/>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7E2E1F1A-052E-0053-313F-302417E9B5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041" y="108643"/>
            <a:ext cx="2133600" cy="1600200"/>
          </a:xfrm>
          <a:prstGeom prst="rect">
            <a:avLst/>
          </a:prstGeom>
        </p:spPr>
      </p:pic>
      <p:pic>
        <p:nvPicPr>
          <p:cNvPr id="15" name="Picture 14" descr="Graphical user interface&#10;&#10;Description automatically generated">
            <a:extLst>
              <a:ext uri="{FF2B5EF4-FFF2-40B4-BE49-F238E27FC236}">
                <a16:creationId xmlns:a16="http://schemas.microsoft.com/office/drawing/2014/main" id="{14121085-A54B-ABBB-D532-E52D0BED34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1560"/>
            <a:ext cx="1702013" cy="1702013"/>
          </a:xfrm>
          <a:prstGeom prst="rect">
            <a:avLst/>
          </a:prstGeom>
        </p:spPr>
      </p:pic>
    </p:spTree>
    <p:extLst>
      <p:ext uri="{BB962C8B-B14F-4D97-AF65-F5344CB8AC3E}">
        <p14:creationId xmlns:p14="http://schemas.microsoft.com/office/powerpoint/2010/main" val="130029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755142" y="1066800"/>
            <a:ext cx="6230273" cy="4876800"/>
          </a:xfrm>
          <a:prstGeom prst="rect">
            <a:avLst/>
          </a:prstGeom>
          <a:noFill/>
          <a:ln w="9525">
            <a:noFill/>
            <a:miter lim="800000"/>
            <a:headEnd/>
            <a:tailEnd/>
          </a:ln>
        </p:spPr>
      </p:pic>
      <p:sp>
        <p:nvSpPr>
          <p:cNvPr id="3" name="TextBox 2"/>
          <p:cNvSpPr txBox="1"/>
          <p:nvPr/>
        </p:nvSpPr>
        <p:spPr>
          <a:xfrm>
            <a:off x="3754956" y="2390745"/>
            <a:ext cx="2065782" cy="400110"/>
          </a:xfrm>
          <a:prstGeom prst="rect">
            <a:avLst/>
          </a:prstGeom>
          <a:noFill/>
        </p:spPr>
        <p:txBody>
          <a:bodyPr wrap="square" rtlCol="0">
            <a:spAutoFit/>
          </a:bodyPr>
          <a:lstStyle/>
          <a:p>
            <a:r>
              <a:rPr lang="en-US" sz="2000" b="1" dirty="0"/>
              <a:t>Substrate</a:t>
            </a:r>
          </a:p>
        </p:txBody>
      </p:sp>
      <p:sp>
        <p:nvSpPr>
          <p:cNvPr id="11" name="TextBox 10"/>
          <p:cNvSpPr txBox="1"/>
          <p:nvPr/>
        </p:nvSpPr>
        <p:spPr>
          <a:xfrm>
            <a:off x="4240443" y="4668426"/>
            <a:ext cx="2065782" cy="400110"/>
          </a:xfrm>
          <a:prstGeom prst="rect">
            <a:avLst/>
          </a:prstGeom>
          <a:noFill/>
        </p:spPr>
        <p:txBody>
          <a:bodyPr wrap="square" rtlCol="0">
            <a:spAutoFit/>
          </a:bodyPr>
          <a:lstStyle/>
          <a:p>
            <a:r>
              <a:rPr lang="en-US" sz="2000" b="1" dirty="0"/>
              <a:t>Target(s)</a:t>
            </a:r>
          </a:p>
        </p:txBody>
      </p:sp>
      <p:sp>
        <p:nvSpPr>
          <p:cNvPr id="12" name="TextBox 11"/>
          <p:cNvSpPr txBox="1"/>
          <p:nvPr/>
        </p:nvSpPr>
        <p:spPr>
          <a:xfrm>
            <a:off x="206883" y="869974"/>
            <a:ext cx="1229487" cy="1015663"/>
          </a:xfrm>
          <a:prstGeom prst="rect">
            <a:avLst/>
          </a:prstGeom>
          <a:noFill/>
        </p:spPr>
        <p:txBody>
          <a:bodyPr wrap="square" rtlCol="0">
            <a:spAutoFit/>
          </a:bodyPr>
          <a:lstStyle/>
          <a:p>
            <a:pPr algn="ctr"/>
            <a:r>
              <a:rPr lang="en-US" sz="2000" b="1" dirty="0"/>
              <a:t>Laser (often 248 nm)</a:t>
            </a:r>
          </a:p>
        </p:txBody>
      </p:sp>
      <p:sp>
        <p:nvSpPr>
          <p:cNvPr id="13" name="TextBox 12"/>
          <p:cNvSpPr txBox="1"/>
          <p:nvPr/>
        </p:nvSpPr>
        <p:spPr>
          <a:xfrm>
            <a:off x="206883" y="3427430"/>
            <a:ext cx="2065782" cy="400110"/>
          </a:xfrm>
          <a:prstGeom prst="rect">
            <a:avLst/>
          </a:prstGeom>
          <a:noFill/>
        </p:spPr>
        <p:txBody>
          <a:bodyPr wrap="square" rtlCol="0">
            <a:spAutoFit/>
          </a:bodyPr>
          <a:lstStyle/>
          <a:p>
            <a:r>
              <a:rPr lang="en-US" sz="2000" b="1" dirty="0"/>
              <a:t>Electron Gun</a:t>
            </a:r>
          </a:p>
        </p:txBody>
      </p:sp>
      <p:sp>
        <p:nvSpPr>
          <p:cNvPr id="14" name="TextBox 13"/>
          <p:cNvSpPr txBox="1"/>
          <p:nvPr/>
        </p:nvSpPr>
        <p:spPr>
          <a:xfrm>
            <a:off x="5952524" y="2390745"/>
            <a:ext cx="2065782" cy="400110"/>
          </a:xfrm>
          <a:prstGeom prst="rect">
            <a:avLst/>
          </a:prstGeom>
          <a:noFill/>
        </p:spPr>
        <p:txBody>
          <a:bodyPr wrap="square" rtlCol="0">
            <a:spAutoFit/>
          </a:bodyPr>
          <a:lstStyle/>
          <a:p>
            <a:r>
              <a:rPr lang="en-US" sz="2000" b="1" dirty="0"/>
              <a:t>Electron Detector</a:t>
            </a:r>
          </a:p>
        </p:txBody>
      </p:sp>
      <p:sp>
        <p:nvSpPr>
          <p:cNvPr id="19" name="Title 1"/>
          <p:cNvSpPr>
            <a:spLocks noGrp="1"/>
          </p:cNvSpPr>
          <p:nvPr>
            <p:ph type="title"/>
          </p:nvPr>
        </p:nvSpPr>
        <p:spPr>
          <a:xfrm>
            <a:off x="0" y="113864"/>
            <a:ext cx="9144000" cy="798620"/>
          </a:xfrm>
        </p:spPr>
        <p:txBody>
          <a:bodyPr>
            <a:normAutofit fontScale="90000"/>
          </a:bodyPr>
          <a:lstStyle/>
          <a:p>
            <a:r>
              <a:rPr lang="en-US" dirty="0">
                <a:solidFill>
                  <a:srgbClr val="FF0000"/>
                </a:solidFill>
              </a:rPr>
              <a:t>Both MBE and PLD use RHEED to optimize </a:t>
            </a:r>
            <a:br>
              <a:rPr lang="en-US" dirty="0">
                <a:solidFill>
                  <a:srgbClr val="FF0000"/>
                </a:solidFill>
              </a:rPr>
            </a:br>
            <a:r>
              <a:rPr lang="en-US" sz="2700" dirty="0">
                <a:solidFill>
                  <a:srgbClr val="FF0000"/>
                </a:solidFill>
              </a:rPr>
              <a:t>(Reflection High Energy Electron Diffraction)</a:t>
            </a:r>
          </a:p>
        </p:txBody>
      </p:sp>
      <p:pic>
        <p:nvPicPr>
          <p:cNvPr id="253954" name="Picture 2" descr="Image result for PLD excimer las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07" y="4171931"/>
            <a:ext cx="2362199" cy="1888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6883" y="5234288"/>
            <a:ext cx="684803" cy="369332"/>
          </a:xfrm>
          <a:prstGeom prst="rect">
            <a:avLst/>
          </a:prstGeom>
        </p:spPr>
        <p:txBody>
          <a:bodyPr wrap="none">
            <a:spAutoFit/>
          </a:bodyPr>
          <a:lstStyle/>
          <a:p>
            <a:r>
              <a:rPr lang="en-US" b="1" dirty="0"/>
              <a:t>Laser</a:t>
            </a: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864" y="4094480"/>
            <a:ext cx="3573619" cy="2834911"/>
          </a:xfrm>
          <a:prstGeom prst="rect">
            <a:avLst/>
          </a:prstGeom>
        </p:spPr>
      </p:pic>
      <p:sp>
        <p:nvSpPr>
          <p:cNvPr id="16" name="Title 1"/>
          <p:cNvSpPr txBox="1">
            <a:spLocks/>
          </p:cNvSpPr>
          <p:nvPr/>
        </p:nvSpPr>
        <p:spPr>
          <a:xfrm>
            <a:off x="7240374" y="3370490"/>
            <a:ext cx="1555864" cy="7986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MBE</a:t>
            </a:r>
          </a:p>
        </p:txBody>
      </p:sp>
      <p:sp>
        <p:nvSpPr>
          <p:cNvPr id="2" name="Rectangle 1"/>
          <p:cNvSpPr/>
          <p:nvPr/>
        </p:nvSpPr>
        <p:spPr>
          <a:xfrm>
            <a:off x="1144391" y="6222832"/>
            <a:ext cx="4613764" cy="523220"/>
          </a:xfrm>
          <a:prstGeom prst="rect">
            <a:avLst/>
          </a:prstGeom>
        </p:spPr>
        <p:txBody>
          <a:bodyPr wrap="none">
            <a:spAutoFit/>
          </a:bodyPr>
          <a:lstStyle/>
          <a:p>
            <a:r>
              <a:rPr lang="en-US" sz="2800" b="1" dirty="0"/>
              <a:t>Pulsed Laser Deposition (PLD)</a:t>
            </a:r>
          </a:p>
        </p:txBody>
      </p:sp>
    </p:spTree>
    <p:extLst>
      <p:ext uri="{BB962C8B-B14F-4D97-AF65-F5344CB8AC3E}">
        <p14:creationId xmlns:p14="http://schemas.microsoft.com/office/powerpoint/2010/main" val="53399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 schematic&#10;&#10;Description automatically generated">
            <a:extLst>
              <a:ext uri="{FF2B5EF4-FFF2-40B4-BE49-F238E27FC236}">
                <a16:creationId xmlns:a16="http://schemas.microsoft.com/office/drawing/2014/main" id="{DDA23DC6-70A5-23D5-6055-5A62F7FBB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8" y="2465887"/>
            <a:ext cx="6300651" cy="3673026"/>
          </a:xfrm>
          <a:prstGeom prst="rect">
            <a:avLst/>
          </a:prstGeom>
        </p:spPr>
      </p:pic>
      <p:sp>
        <p:nvSpPr>
          <p:cNvPr id="2" name="Title 1"/>
          <p:cNvSpPr>
            <a:spLocks noGrp="1"/>
          </p:cNvSpPr>
          <p:nvPr>
            <p:ph type="title"/>
          </p:nvPr>
        </p:nvSpPr>
        <p:spPr>
          <a:xfrm>
            <a:off x="4330699" y="155396"/>
            <a:ext cx="3987800" cy="787081"/>
          </a:xfrm>
        </p:spPr>
        <p:txBody>
          <a:bodyPr/>
          <a:lstStyle/>
          <a:p>
            <a:r>
              <a:rPr lang="en-US" dirty="0"/>
              <a:t>Sputtering</a:t>
            </a:r>
          </a:p>
        </p:txBody>
      </p:sp>
      <p:sp>
        <p:nvSpPr>
          <p:cNvPr id="7" name="TextBox 6"/>
          <p:cNvSpPr txBox="1"/>
          <p:nvPr/>
        </p:nvSpPr>
        <p:spPr>
          <a:xfrm>
            <a:off x="4466770" y="4038600"/>
            <a:ext cx="1905000" cy="461665"/>
          </a:xfrm>
          <a:prstGeom prst="rect">
            <a:avLst/>
          </a:prstGeom>
          <a:noFill/>
        </p:spPr>
        <p:txBody>
          <a:bodyPr wrap="square" rtlCol="0">
            <a:spAutoFit/>
          </a:bodyPr>
          <a:lstStyle/>
          <a:p>
            <a:r>
              <a:rPr lang="en-US" sz="2400" dirty="0"/>
              <a:t>vacuum</a:t>
            </a:r>
          </a:p>
        </p:txBody>
      </p:sp>
      <p:sp>
        <p:nvSpPr>
          <p:cNvPr id="8" name="TextBox 7"/>
          <p:cNvSpPr txBox="1"/>
          <p:nvPr/>
        </p:nvSpPr>
        <p:spPr>
          <a:xfrm>
            <a:off x="6168572" y="983097"/>
            <a:ext cx="2951480" cy="5878532"/>
          </a:xfrm>
          <a:prstGeom prst="rect">
            <a:avLst/>
          </a:prstGeom>
          <a:noFill/>
        </p:spPr>
        <p:txBody>
          <a:bodyPr wrap="square" rtlCol="0">
            <a:spAutoFit/>
          </a:bodyPr>
          <a:lstStyle/>
          <a:p>
            <a:pPr algn="ctr"/>
            <a:r>
              <a:rPr lang="en-US" sz="2800" dirty="0"/>
              <a:t>Not always argon.</a:t>
            </a:r>
          </a:p>
          <a:p>
            <a:pPr algn="ctr"/>
            <a:endParaRPr lang="en-US" sz="2800" dirty="0"/>
          </a:p>
          <a:p>
            <a:pPr algn="ctr"/>
            <a:r>
              <a:rPr lang="en-US" sz="2800" dirty="0"/>
              <a:t>The atomic weight of the gas should be close to the atomic weight of the target.</a:t>
            </a:r>
          </a:p>
          <a:p>
            <a:pPr algn="ctr"/>
            <a:r>
              <a:rPr lang="en-US" sz="2800" dirty="0"/>
              <a:t> Light elements: neon</a:t>
            </a:r>
          </a:p>
          <a:p>
            <a:pPr algn="ctr"/>
            <a:r>
              <a:rPr lang="en-US" sz="2800" dirty="0"/>
              <a:t>Heavy elements:  krypton or xenon.</a:t>
            </a:r>
          </a:p>
          <a:p>
            <a:pPr algn="ctr"/>
            <a:endParaRPr lang="en-US" sz="1200" dirty="0"/>
          </a:p>
          <a:p>
            <a:pPr algn="ctr"/>
            <a:r>
              <a:rPr lang="en-US" sz="2800" dirty="0"/>
              <a:t>Reactive gases can also be used.</a:t>
            </a:r>
            <a:endParaRPr lang="en-US" sz="2800" b="1" dirty="0"/>
          </a:p>
        </p:txBody>
      </p:sp>
      <p:sp>
        <p:nvSpPr>
          <p:cNvPr id="10" name="TextBox 9">
            <a:extLst>
              <a:ext uri="{FF2B5EF4-FFF2-40B4-BE49-F238E27FC236}">
                <a16:creationId xmlns:a16="http://schemas.microsoft.com/office/drawing/2014/main" id="{76638C7A-03CB-C5E4-33A3-A06166B5C187}"/>
              </a:ext>
            </a:extLst>
          </p:cNvPr>
          <p:cNvSpPr txBox="1"/>
          <p:nvPr/>
        </p:nvSpPr>
        <p:spPr>
          <a:xfrm>
            <a:off x="381000" y="228600"/>
            <a:ext cx="3789680" cy="2246769"/>
          </a:xfrm>
          <a:prstGeom prst="rect">
            <a:avLst/>
          </a:prstGeom>
          <a:noFill/>
        </p:spPr>
        <p:txBody>
          <a:bodyPr wrap="square" rtlCol="0">
            <a:spAutoFit/>
          </a:bodyPr>
          <a:lstStyle/>
          <a:p>
            <a:pPr algn="ctr"/>
            <a:r>
              <a:rPr lang="en-US" sz="2800" dirty="0"/>
              <a:t>There are different ways to give the collision material energy. High voltage shown here (common approach).</a:t>
            </a:r>
            <a:endParaRPr lang="en-US" sz="2800" b="1" dirty="0"/>
          </a:p>
        </p:txBody>
      </p:sp>
    </p:spTree>
    <p:extLst>
      <p:ext uri="{BB962C8B-B14F-4D97-AF65-F5344CB8AC3E}">
        <p14:creationId xmlns:p14="http://schemas.microsoft.com/office/powerpoint/2010/main" val="8743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3342" y="2143681"/>
            <a:ext cx="8757315" cy="4191000"/>
          </a:xfrm>
          <a:prstGeom prst="rect">
            <a:avLst/>
          </a:prstGeom>
        </p:spPr>
      </p:pic>
      <p:sp>
        <p:nvSpPr>
          <p:cNvPr id="8" name="TextBox 7"/>
          <p:cNvSpPr txBox="1"/>
          <p:nvPr/>
        </p:nvSpPr>
        <p:spPr>
          <a:xfrm>
            <a:off x="4416757" y="4825394"/>
            <a:ext cx="4572000" cy="1569660"/>
          </a:xfrm>
          <a:prstGeom prst="rect">
            <a:avLst/>
          </a:prstGeom>
          <a:solidFill>
            <a:srgbClr val="FFC000"/>
          </a:solidFill>
        </p:spPr>
        <p:txBody>
          <a:bodyPr wrap="square" rtlCol="0">
            <a:spAutoFit/>
          </a:bodyPr>
          <a:lstStyle/>
          <a:p>
            <a:pPr algn="ctr"/>
            <a:r>
              <a:rPr lang="en-US" sz="2400" dirty="0"/>
              <a:t>PLD = pulsed laser deposition</a:t>
            </a:r>
          </a:p>
          <a:p>
            <a:pPr algn="ctr"/>
            <a:r>
              <a:rPr lang="en-US" sz="2400" dirty="0"/>
              <a:t>MBE = molecular beam </a:t>
            </a:r>
            <a:r>
              <a:rPr lang="en-US" sz="2400" dirty="0" err="1"/>
              <a:t>epitaxy</a:t>
            </a:r>
            <a:endParaRPr lang="en-US" sz="2400" dirty="0"/>
          </a:p>
          <a:p>
            <a:pPr algn="ctr"/>
            <a:r>
              <a:rPr lang="en-US" sz="2400" dirty="0"/>
              <a:t>CVD = chemical vapor deposition</a:t>
            </a:r>
          </a:p>
          <a:p>
            <a:pPr algn="ctr"/>
            <a:r>
              <a:rPr lang="en-US" sz="2400" dirty="0"/>
              <a:t>ALD = atomic layer deposition</a:t>
            </a:r>
          </a:p>
        </p:txBody>
      </p:sp>
      <p:sp>
        <p:nvSpPr>
          <p:cNvPr id="9" name="TextBox 8"/>
          <p:cNvSpPr txBox="1"/>
          <p:nvPr/>
        </p:nvSpPr>
        <p:spPr>
          <a:xfrm>
            <a:off x="381000" y="523319"/>
            <a:ext cx="1854329" cy="1200329"/>
          </a:xfrm>
          <a:prstGeom prst="rect">
            <a:avLst/>
          </a:prstGeom>
          <a:solidFill>
            <a:srgbClr val="FFC000"/>
          </a:solidFill>
        </p:spPr>
        <p:txBody>
          <a:bodyPr wrap="square" rtlCol="0">
            <a:spAutoFit/>
          </a:bodyPr>
          <a:lstStyle/>
          <a:p>
            <a:pPr algn="ctr"/>
            <a:r>
              <a:rPr lang="en-US" sz="2400" dirty="0"/>
              <a:t>See pages 247 – 249 in Holgate</a:t>
            </a:r>
          </a:p>
        </p:txBody>
      </p:sp>
      <p:cxnSp>
        <p:nvCxnSpPr>
          <p:cNvPr id="14" name="Straight Connector 13">
            <a:extLst>
              <a:ext uri="{FF2B5EF4-FFF2-40B4-BE49-F238E27FC236}">
                <a16:creationId xmlns:a16="http://schemas.microsoft.com/office/drawing/2014/main" id="{F7A19709-5123-B83C-F9B8-799D9F2B1389}"/>
              </a:ext>
            </a:extLst>
          </p:cNvPr>
          <p:cNvCxnSpPr>
            <a:cxnSpLocks/>
          </p:cNvCxnSpPr>
          <p:nvPr/>
        </p:nvCxnSpPr>
        <p:spPr>
          <a:xfrm>
            <a:off x="8581006" y="3161488"/>
            <a:ext cx="0" cy="3242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ED0BC8E2-B024-5094-1054-F30A40C28858}"/>
              </a:ext>
            </a:extLst>
          </p:cNvPr>
          <p:cNvSpPr/>
          <p:nvPr/>
        </p:nvSpPr>
        <p:spPr>
          <a:xfrm>
            <a:off x="8153400" y="3352800"/>
            <a:ext cx="873457" cy="60960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ALD</a:t>
            </a:r>
          </a:p>
        </p:txBody>
      </p:sp>
      <p:sp>
        <p:nvSpPr>
          <p:cNvPr id="16" name="TextBox 15">
            <a:extLst>
              <a:ext uri="{FF2B5EF4-FFF2-40B4-BE49-F238E27FC236}">
                <a16:creationId xmlns:a16="http://schemas.microsoft.com/office/drawing/2014/main" id="{AE214423-F000-E225-7876-563AD33C57B2}"/>
              </a:ext>
            </a:extLst>
          </p:cNvPr>
          <p:cNvSpPr txBox="1"/>
          <p:nvPr/>
        </p:nvSpPr>
        <p:spPr>
          <a:xfrm>
            <a:off x="117144" y="6334681"/>
            <a:ext cx="8909714" cy="461665"/>
          </a:xfrm>
          <a:prstGeom prst="rect">
            <a:avLst/>
          </a:prstGeom>
          <a:noFill/>
        </p:spPr>
        <p:txBody>
          <a:bodyPr wrap="square" rtlCol="0">
            <a:spAutoFit/>
          </a:bodyPr>
          <a:lstStyle/>
          <a:p>
            <a:pPr algn="ctr"/>
            <a:r>
              <a:rPr lang="en-US" sz="2400" b="1" dirty="0"/>
              <a:t>Most common growth techniques in condensed matter physics</a:t>
            </a:r>
          </a:p>
        </p:txBody>
      </p:sp>
      <p:sp>
        <p:nvSpPr>
          <p:cNvPr id="2" name="TextBox 1">
            <a:extLst>
              <a:ext uri="{FF2B5EF4-FFF2-40B4-BE49-F238E27FC236}">
                <a16:creationId xmlns:a16="http://schemas.microsoft.com/office/drawing/2014/main" id="{6D57B035-BA51-5C9B-7AAA-8EF6CA334580}"/>
              </a:ext>
            </a:extLst>
          </p:cNvPr>
          <p:cNvSpPr txBox="1"/>
          <p:nvPr/>
        </p:nvSpPr>
        <p:spPr>
          <a:xfrm>
            <a:off x="6781800" y="1123483"/>
            <a:ext cx="2743200" cy="923330"/>
          </a:xfrm>
          <a:prstGeom prst="rect">
            <a:avLst/>
          </a:prstGeom>
          <a:noFill/>
        </p:spPr>
        <p:txBody>
          <a:bodyPr wrap="square" rtlCol="0">
            <a:spAutoFit/>
          </a:bodyPr>
          <a:lstStyle/>
          <a:p>
            <a:r>
              <a:rPr lang="en-US" b="1" dirty="0"/>
              <a:t>MO = metalorganic</a:t>
            </a:r>
          </a:p>
          <a:p>
            <a:r>
              <a:rPr lang="en-US" dirty="0"/>
              <a:t>LA = laser assisted</a:t>
            </a:r>
          </a:p>
          <a:p>
            <a:r>
              <a:rPr lang="en-US" b="1" dirty="0"/>
              <a:t>PE = plasma enhanced</a:t>
            </a:r>
          </a:p>
        </p:txBody>
      </p:sp>
    </p:spTree>
    <p:extLst>
      <p:ext uri="{BB962C8B-B14F-4D97-AF65-F5344CB8AC3E}">
        <p14:creationId xmlns:p14="http://schemas.microsoft.com/office/powerpoint/2010/main" val="43031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1B2D661A-76E5-547B-A461-4C7DD928B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42" y="-76200"/>
            <a:ext cx="10413242" cy="6976872"/>
          </a:xfrm>
          <a:prstGeom prst="rect">
            <a:avLst/>
          </a:prstGeom>
        </p:spPr>
      </p:pic>
      <p:pic>
        <p:nvPicPr>
          <p:cNvPr id="211970" name="Picture 2" descr="Image result for how does Chemical vapor deposition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512688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evice&#10;&#10;Description automatically generated">
            <a:extLst>
              <a:ext uri="{FF2B5EF4-FFF2-40B4-BE49-F238E27FC236}">
                <a16:creationId xmlns:a16="http://schemas.microsoft.com/office/drawing/2014/main" id="{CB82472B-B9FC-EF66-91CB-EE6207D01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4820343"/>
            <a:ext cx="2790371" cy="1861178"/>
          </a:xfrm>
          <a:prstGeom prst="rect">
            <a:avLst/>
          </a:prstGeom>
        </p:spPr>
      </p:pic>
    </p:spTree>
    <p:extLst>
      <p:ext uri="{BB962C8B-B14F-4D97-AF65-F5344CB8AC3E}">
        <p14:creationId xmlns:p14="http://schemas.microsoft.com/office/powerpoint/2010/main" val="70527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3342" y="2143681"/>
            <a:ext cx="8757315" cy="4191000"/>
          </a:xfrm>
          <a:prstGeom prst="rect">
            <a:avLst/>
          </a:prstGeom>
        </p:spPr>
      </p:pic>
      <p:sp>
        <p:nvSpPr>
          <p:cNvPr id="8" name="TextBox 7"/>
          <p:cNvSpPr txBox="1"/>
          <p:nvPr/>
        </p:nvSpPr>
        <p:spPr>
          <a:xfrm>
            <a:off x="4416757" y="4825394"/>
            <a:ext cx="4572000" cy="1569660"/>
          </a:xfrm>
          <a:prstGeom prst="rect">
            <a:avLst/>
          </a:prstGeom>
          <a:solidFill>
            <a:srgbClr val="FFC000"/>
          </a:solidFill>
        </p:spPr>
        <p:txBody>
          <a:bodyPr wrap="square" rtlCol="0">
            <a:spAutoFit/>
          </a:bodyPr>
          <a:lstStyle/>
          <a:p>
            <a:pPr algn="ctr"/>
            <a:r>
              <a:rPr lang="en-US" sz="2400" dirty="0"/>
              <a:t>PLD = pulsed laser deposition</a:t>
            </a:r>
          </a:p>
          <a:p>
            <a:pPr algn="ctr"/>
            <a:r>
              <a:rPr lang="en-US" sz="2400" dirty="0"/>
              <a:t>MBE = molecular beam </a:t>
            </a:r>
            <a:r>
              <a:rPr lang="en-US" sz="2400" dirty="0" err="1"/>
              <a:t>epitaxy</a:t>
            </a:r>
            <a:endParaRPr lang="en-US" sz="2400" dirty="0"/>
          </a:p>
          <a:p>
            <a:pPr algn="ctr"/>
            <a:r>
              <a:rPr lang="en-US" sz="2400" dirty="0"/>
              <a:t>CVD = chemical vapor deposition</a:t>
            </a:r>
          </a:p>
          <a:p>
            <a:pPr algn="ctr"/>
            <a:r>
              <a:rPr lang="en-US" sz="2400" dirty="0"/>
              <a:t>ALD = atomic layer deposition</a:t>
            </a:r>
          </a:p>
        </p:txBody>
      </p:sp>
      <p:sp>
        <p:nvSpPr>
          <p:cNvPr id="9" name="TextBox 8"/>
          <p:cNvSpPr txBox="1"/>
          <p:nvPr/>
        </p:nvSpPr>
        <p:spPr>
          <a:xfrm>
            <a:off x="7134428" y="797663"/>
            <a:ext cx="1854329" cy="1200329"/>
          </a:xfrm>
          <a:prstGeom prst="rect">
            <a:avLst/>
          </a:prstGeom>
          <a:solidFill>
            <a:srgbClr val="FFC000"/>
          </a:solidFill>
        </p:spPr>
        <p:txBody>
          <a:bodyPr wrap="square" rtlCol="0">
            <a:spAutoFit/>
          </a:bodyPr>
          <a:lstStyle/>
          <a:p>
            <a:pPr algn="ctr"/>
            <a:r>
              <a:rPr lang="en-US" sz="2400" dirty="0"/>
              <a:t>See pages 247 – 249 in Holgate</a:t>
            </a:r>
          </a:p>
        </p:txBody>
      </p:sp>
      <p:cxnSp>
        <p:nvCxnSpPr>
          <p:cNvPr id="14" name="Straight Connector 13">
            <a:extLst>
              <a:ext uri="{FF2B5EF4-FFF2-40B4-BE49-F238E27FC236}">
                <a16:creationId xmlns:a16="http://schemas.microsoft.com/office/drawing/2014/main" id="{F7A19709-5123-B83C-F9B8-799D9F2B1389}"/>
              </a:ext>
            </a:extLst>
          </p:cNvPr>
          <p:cNvCxnSpPr>
            <a:cxnSpLocks/>
          </p:cNvCxnSpPr>
          <p:nvPr/>
        </p:nvCxnSpPr>
        <p:spPr>
          <a:xfrm>
            <a:off x="8581006" y="3161488"/>
            <a:ext cx="0" cy="3242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ED0BC8E2-B024-5094-1054-F30A40C28858}"/>
              </a:ext>
            </a:extLst>
          </p:cNvPr>
          <p:cNvSpPr/>
          <p:nvPr/>
        </p:nvSpPr>
        <p:spPr>
          <a:xfrm>
            <a:off x="8153400" y="3352800"/>
            <a:ext cx="873457" cy="60960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ALD</a:t>
            </a:r>
          </a:p>
        </p:txBody>
      </p:sp>
      <p:sp>
        <p:nvSpPr>
          <p:cNvPr id="16" name="TextBox 15">
            <a:extLst>
              <a:ext uri="{FF2B5EF4-FFF2-40B4-BE49-F238E27FC236}">
                <a16:creationId xmlns:a16="http://schemas.microsoft.com/office/drawing/2014/main" id="{AE214423-F000-E225-7876-563AD33C57B2}"/>
              </a:ext>
            </a:extLst>
          </p:cNvPr>
          <p:cNvSpPr txBox="1"/>
          <p:nvPr/>
        </p:nvSpPr>
        <p:spPr>
          <a:xfrm>
            <a:off x="117144" y="6334681"/>
            <a:ext cx="8909714" cy="461665"/>
          </a:xfrm>
          <a:prstGeom prst="rect">
            <a:avLst/>
          </a:prstGeom>
          <a:noFill/>
        </p:spPr>
        <p:txBody>
          <a:bodyPr wrap="square" rtlCol="0">
            <a:spAutoFit/>
          </a:bodyPr>
          <a:lstStyle/>
          <a:p>
            <a:pPr algn="ctr"/>
            <a:r>
              <a:rPr lang="en-US" sz="2400" b="1" dirty="0"/>
              <a:t>Most common growth techniques in condensed matter physics</a:t>
            </a:r>
          </a:p>
        </p:txBody>
      </p:sp>
      <p:pic>
        <p:nvPicPr>
          <p:cNvPr id="5" name="Picture 4" descr="Diagram&#10;&#10;Description automatically generated">
            <a:extLst>
              <a:ext uri="{FF2B5EF4-FFF2-40B4-BE49-F238E27FC236}">
                <a16:creationId xmlns:a16="http://schemas.microsoft.com/office/drawing/2014/main" id="{69AC4513-90FF-0356-A48F-664696296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80202"/>
            <a:ext cx="4893298" cy="1932647"/>
          </a:xfrm>
          <a:prstGeom prst="rect">
            <a:avLst/>
          </a:prstGeom>
        </p:spPr>
      </p:pic>
      <p:pic>
        <p:nvPicPr>
          <p:cNvPr id="11" name="Picture 10" descr="Table&#10;&#10;Description automatically generated">
            <a:extLst>
              <a:ext uri="{FF2B5EF4-FFF2-40B4-BE49-F238E27FC236}">
                <a16:creationId xmlns:a16="http://schemas.microsoft.com/office/drawing/2014/main" id="{4CFBEAC9-5597-42B8-6ABE-D0B62101B5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957" y="9374"/>
            <a:ext cx="6802043" cy="2124226"/>
          </a:xfrm>
          <a:prstGeom prst="rect">
            <a:avLst/>
          </a:prstGeom>
        </p:spPr>
      </p:pic>
    </p:spTree>
    <p:extLst>
      <p:ext uri="{BB962C8B-B14F-4D97-AF65-F5344CB8AC3E}">
        <p14:creationId xmlns:p14="http://schemas.microsoft.com/office/powerpoint/2010/main" val="19823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560"/>
            <a:ext cx="8229600" cy="1143000"/>
          </a:xfrm>
        </p:spPr>
        <p:txBody>
          <a:bodyPr/>
          <a:lstStyle/>
          <a:p>
            <a:r>
              <a:rPr lang="en-US" dirty="0"/>
              <a:t>Most of Thin Film Research</a:t>
            </a:r>
          </a:p>
        </p:txBody>
      </p:sp>
      <p:sp>
        <p:nvSpPr>
          <p:cNvPr id="3" name="TextBox 2"/>
          <p:cNvSpPr txBox="1"/>
          <p:nvPr/>
        </p:nvSpPr>
        <p:spPr>
          <a:xfrm>
            <a:off x="-25400" y="3333750"/>
            <a:ext cx="9144000" cy="3539430"/>
          </a:xfrm>
          <a:prstGeom prst="rect">
            <a:avLst/>
          </a:prstGeom>
          <a:noFill/>
        </p:spPr>
        <p:txBody>
          <a:bodyPr wrap="square" rtlCol="0">
            <a:spAutoFit/>
          </a:bodyPr>
          <a:lstStyle/>
          <a:p>
            <a:r>
              <a:rPr lang="en-US" sz="3200" dirty="0">
                <a:solidFill>
                  <a:srgbClr val="FF0000"/>
                </a:solidFill>
              </a:rPr>
              <a:t>Ultimate goal:</a:t>
            </a:r>
          </a:p>
          <a:p>
            <a:r>
              <a:rPr lang="en-US" sz="3200" b="1" dirty="0"/>
              <a:t>Epitaxial growth </a:t>
            </a:r>
            <a:r>
              <a:rPr lang="en-US" sz="3200" dirty="0"/>
              <a:t>= growing a film with matched lattice parameter a to substrate lattice parameter</a:t>
            </a:r>
          </a:p>
          <a:p>
            <a:endParaRPr lang="en-US" sz="3200" dirty="0"/>
          </a:p>
          <a:p>
            <a:r>
              <a:rPr lang="en-US" sz="3200" dirty="0"/>
              <a:t>Purpose: </a:t>
            </a:r>
          </a:p>
          <a:p>
            <a:r>
              <a:rPr lang="en-US" sz="3200" dirty="0"/>
              <a:t>To study and/or manipulate material properties or design ultrathin devices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14400"/>
            <a:ext cx="4781550" cy="2419350"/>
          </a:xfrm>
          <a:prstGeom prst="rect">
            <a:avLst/>
          </a:prstGeom>
        </p:spPr>
      </p:pic>
      <p:sp>
        <p:nvSpPr>
          <p:cNvPr id="7" name="TextBox 6"/>
          <p:cNvSpPr txBox="1"/>
          <p:nvPr/>
        </p:nvSpPr>
        <p:spPr>
          <a:xfrm>
            <a:off x="2743200" y="3333750"/>
            <a:ext cx="5638800" cy="523220"/>
          </a:xfrm>
          <a:prstGeom prst="rect">
            <a:avLst/>
          </a:prstGeom>
          <a:noFill/>
        </p:spPr>
        <p:txBody>
          <a:bodyPr wrap="square" rtlCol="0">
            <a:spAutoFit/>
          </a:bodyPr>
          <a:lstStyle/>
          <a:p>
            <a:r>
              <a:rPr lang="en-US" sz="2800" b="1" dirty="0">
                <a:solidFill>
                  <a:srgbClr val="FF0000"/>
                </a:solidFill>
              </a:rPr>
              <a:t>Also </a:t>
            </a:r>
            <a:r>
              <a:rPr lang="en-US" sz="2800" b="1" u="sng" dirty="0">
                <a:solidFill>
                  <a:srgbClr val="FF0000"/>
                </a:solidFill>
              </a:rPr>
              <a:t>stoichiometric</a:t>
            </a:r>
            <a:r>
              <a:rPr lang="en-US" sz="2800" b="1" dirty="0">
                <a:solidFill>
                  <a:srgbClr val="FF0000"/>
                </a:solidFill>
              </a:rPr>
              <a:t> and smooth!</a:t>
            </a:r>
          </a:p>
        </p:txBody>
      </p:sp>
    </p:spTree>
    <p:extLst>
      <p:ext uri="{BB962C8B-B14F-4D97-AF65-F5344CB8AC3E}">
        <p14:creationId xmlns:p14="http://schemas.microsoft.com/office/powerpoint/2010/main" val="2034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3FF26-912D-682D-AC71-35B06C8C06EF}"/>
              </a:ext>
            </a:extLst>
          </p:cNvPr>
          <p:cNvSpPr>
            <a:spLocks noGrp="1"/>
          </p:cNvSpPr>
          <p:nvPr>
            <p:ph type="title"/>
          </p:nvPr>
        </p:nvSpPr>
        <p:spPr/>
        <p:txBody>
          <a:bodyPr/>
          <a:lstStyle/>
          <a:p>
            <a:r>
              <a:rPr lang="en-US" dirty="0"/>
              <a:t>Atomic Layer Deposition (ALD)</a:t>
            </a:r>
          </a:p>
        </p:txBody>
      </p:sp>
      <p:sp>
        <p:nvSpPr>
          <p:cNvPr id="3" name="Content Placeholder 2">
            <a:extLst>
              <a:ext uri="{FF2B5EF4-FFF2-40B4-BE49-F238E27FC236}">
                <a16:creationId xmlns:a16="http://schemas.microsoft.com/office/drawing/2014/main" id="{BF878DF3-A6D6-EC1E-C6BB-DFA0B675533F}"/>
              </a:ext>
            </a:extLst>
          </p:cNvPr>
          <p:cNvSpPr>
            <a:spLocks noGrp="1"/>
          </p:cNvSpPr>
          <p:nvPr>
            <p:ph idx="1"/>
          </p:nvPr>
        </p:nvSpPr>
        <p:spPr/>
        <p:txBody>
          <a:bodyPr>
            <a:normAutofit lnSpcReduction="10000"/>
          </a:bodyPr>
          <a:lstStyle/>
          <a:p>
            <a:pPr marL="0" indent="0" algn="ctr">
              <a:buNone/>
            </a:pPr>
            <a:r>
              <a:rPr lang="en-US" dirty="0">
                <a:hlinkClick r:id="rId2"/>
              </a:rPr>
              <a:t>Nice video: https://youtu.be/HUsOMnV65jk</a:t>
            </a:r>
            <a:endParaRPr lang="en-US" dirty="0"/>
          </a:p>
          <a:p>
            <a:pPr marL="0" indent="0" algn="ctr">
              <a:buNone/>
            </a:pPr>
            <a:r>
              <a:rPr lang="en-US" dirty="0"/>
              <a:t>An advantage of ALD is the ability to coat complex items while maintaining quality.</a:t>
            </a:r>
          </a:p>
          <a:p>
            <a:pPr marL="0" indent="0" algn="ctr">
              <a:buNone/>
            </a:pPr>
            <a:r>
              <a:rPr lang="en-US" dirty="0"/>
              <a:t>More expensive and tricky than sputtering.</a:t>
            </a:r>
          </a:p>
          <a:p>
            <a:pPr marL="0" indent="0" algn="ctr">
              <a:buNone/>
            </a:pPr>
            <a:endParaRPr lang="en-US" dirty="0"/>
          </a:p>
          <a:p>
            <a:pPr marL="0" indent="0" algn="ctr">
              <a:buNone/>
            </a:pPr>
            <a:r>
              <a:rPr lang="en-US" dirty="0"/>
              <a:t>More chemical </a:t>
            </a:r>
            <a:r>
              <a:rPr lang="en-US" dirty="0" err="1"/>
              <a:t>involvment</a:t>
            </a:r>
            <a:endParaRPr lang="en-US" dirty="0"/>
          </a:p>
          <a:p>
            <a:pPr marL="0" indent="0" algn="ctr">
              <a:buNone/>
            </a:pPr>
            <a:endParaRPr lang="en-US" dirty="0"/>
          </a:p>
          <a:p>
            <a:pPr marL="0" indent="0" algn="ctr">
              <a:buNone/>
            </a:pPr>
            <a:r>
              <a:rPr lang="en-US" dirty="0"/>
              <a:t>Generally, a trade off between ease and quality.</a:t>
            </a:r>
          </a:p>
          <a:p>
            <a:pPr marL="0" indent="0">
              <a:buNone/>
            </a:pPr>
            <a:endParaRPr lang="en-US" dirty="0"/>
          </a:p>
        </p:txBody>
      </p:sp>
    </p:spTree>
    <p:extLst>
      <p:ext uri="{BB962C8B-B14F-4D97-AF65-F5344CB8AC3E}">
        <p14:creationId xmlns:p14="http://schemas.microsoft.com/office/powerpoint/2010/main" val="255828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44000" cy="6858000"/>
          </a:xfrm>
          <a:prstGeom prst="rect">
            <a:avLst/>
          </a:prstGeom>
        </p:spPr>
      </p:pic>
      <p:sp>
        <p:nvSpPr>
          <p:cNvPr id="7" name="Rectangle 6"/>
          <p:cNvSpPr/>
          <p:nvPr/>
        </p:nvSpPr>
        <p:spPr>
          <a:xfrm>
            <a:off x="0" y="3886200"/>
            <a:ext cx="914400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442" y="1363734"/>
            <a:ext cx="4411980" cy="3499973"/>
          </a:xfrm>
          <a:prstGeom prst="rect">
            <a:avLst/>
          </a:prstGeom>
        </p:spPr>
      </p:pic>
      <p:sp>
        <p:nvSpPr>
          <p:cNvPr id="8" name="Rectangle 7">
            <a:extLst>
              <a:ext uri="{FF2B5EF4-FFF2-40B4-BE49-F238E27FC236}">
                <a16:creationId xmlns:a16="http://schemas.microsoft.com/office/drawing/2014/main" id="{1BCB7FFF-7659-4193-9445-7D634426AC98}"/>
              </a:ext>
            </a:extLst>
          </p:cNvPr>
          <p:cNvSpPr/>
          <p:nvPr/>
        </p:nvSpPr>
        <p:spPr>
          <a:xfrm>
            <a:off x="-52579" y="741041"/>
            <a:ext cx="473202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157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7702</TotalTime>
  <Words>868</Words>
  <Application>Microsoft Office PowerPoint</Application>
  <PresentationFormat>On-screen Show (4:3)</PresentationFormat>
  <Paragraphs>90</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Many Ways to Make a Sample Do you know some?  </vt:lpstr>
      <vt:lpstr>Sputtering</vt:lpstr>
      <vt:lpstr>Sputtering</vt:lpstr>
      <vt:lpstr>PowerPoint Presentation</vt:lpstr>
      <vt:lpstr>PowerPoint Presentation</vt:lpstr>
      <vt:lpstr>PowerPoint Presentation</vt:lpstr>
      <vt:lpstr>Most of Thin Film Research</vt:lpstr>
      <vt:lpstr>Atomic Layer Deposition (ALD)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Both MBE and PLD use RHEED to optimize  (Reflection High Energy Electron Diffraction)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Multielectron Atoms – The Independent Particle Approximation</dc:title>
  <dc:creator>MBE metal</dc:creator>
  <cp:lastModifiedBy>Mikel Holcomb</cp:lastModifiedBy>
  <cp:revision>333</cp:revision>
  <dcterms:created xsi:type="dcterms:W3CDTF">2010-08-24T02:42:28Z</dcterms:created>
  <dcterms:modified xsi:type="dcterms:W3CDTF">2022-11-15T15:16:53Z</dcterms:modified>
</cp:coreProperties>
</file>